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</p:sldIdLst>
  <p:sldSz cy="5143500" cx="9144000"/>
  <p:notesSz cx="6858000" cy="9144000"/>
  <p:embeddedFontLst>
    <p:embeddedFont>
      <p:font typeface="Montserrat"/>
      <p:regular r:id="rId164"/>
      <p:bold r:id="rId165"/>
      <p:italic r:id="rId166"/>
      <p:boldItalic r:id="rId1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font" Target="fonts/Montserrat-bold.fntdata"/><Relationship Id="rId69" Type="http://schemas.openxmlformats.org/officeDocument/2006/relationships/slide" Target="slides/slide64.xml"/><Relationship Id="rId164" Type="http://schemas.openxmlformats.org/officeDocument/2006/relationships/font" Target="fonts/Montserrat-regular.fntdata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7" Type="http://schemas.openxmlformats.org/officeDocument/2006/relationships/font" Target="fonts/Montserrat-boldItalic.fntdata"/><Relationship Id="rId166" Type="http://schemas.openxmlformats.org/officeDocument/2006/relationships/font" Target="fonts/Montserrat-italic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b2f86b5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b2f86b5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c638bcca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c638bcc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c6ab56a22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c6ab56a22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0c6ab56a22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0c6ab56a22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c6ab56a2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c6ab56a2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0c6ab56a2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0c6ab56a2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0c6ab56a22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0c6ab56a2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0c6ab56a2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0c6ab56a2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0c6ab56a22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0c6ab56a2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0c6ab56a2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0c6ab56a2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0c6ab56a2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0c6ab56a2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c6ab56a2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c6ab56a2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c638bcc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c638bcc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0c6ab56a2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0c6ab56a2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0c6ab56a2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0c6ab56a2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0c6ab56a2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0c6ab56a2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0c6ab56a2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0c6ab56a2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0c6ab56a2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0c6ab56a2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0c6ab56a2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10c6ab56a2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0c6ab56a22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0c6ab56a2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0c6ab56a2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0c6ab56a2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0c638bcca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0c638bcca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0c6ab56a2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0c6ab56a2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c638bcca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c638bcca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0c6ab56a22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0c6ab56a2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0c6ab56a2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10c6ab56a2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0c6ab56a22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10c6ab56a22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0c6ab56a22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0c6ab56a22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0c6ab56a22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10c6ab56a22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0c6ab56a22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0c6ab56a22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0c6ab56a22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0c6ab56a22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0c6ab56a22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10c6ab56a22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0c6ab56a2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0c6ab56a2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0c6ab56a22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0c6ab56a22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c638bcca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c638bcca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0c6ab56a22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10c6ab56a22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0c6ab56a22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0c6ab56a22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0c6ab56a22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0c6ab56a22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0c6ab56a22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0c6ab56a22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0c6ab56a22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0c6ab56a2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0c6ab56a22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10c6ab56a22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0c6ab56a22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0c6ab56a22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0c6ab56a22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0c6ab56a22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0c6ab56a22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0c6ab56a22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0c6ab56a22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0c6ab56a22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c638bcca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c638bcca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0c6ab56a22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10c6ab56a22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0c6ab56a22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0c6ab56a22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0c6ab56a22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0c6ab56a22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10c6ab56a22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10c6ab56a22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10c6ab56a22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10c6ab56a22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0c6ab56a22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10c6ab56a22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0c6ab56a22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0c6ab56a22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0c6ab56a22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10c6ab56a22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10c6ab56a22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10c6ab56a22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0c6ab56a22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10c6ab56a22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c638bcca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c638bcca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0c6ab56a22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0c6ab56a22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c6ab56a22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c6ab56a22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0c6ab56a22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0c6ab56a22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0c6ab56a22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0c6ab56a22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0c6ab56a22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0c6ab56a22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10c6ab56a22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10c6ab56a22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10c6ab56a22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10c6ab56a22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10c6ab56a22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10c6ab56a22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0c6ab56a22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0c6ab56a22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c638bcca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c638bcca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c638bcca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c638bcca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c638bcca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c638bcca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c638bcca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c638bcca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c50eae1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c50eae1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c638bcca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c638bcca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c638bcca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c638bcca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c638bcca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c638bcca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638bcca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638bcca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c638bcca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c638bcca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c638bcca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c638bcca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c638bcca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c638bcca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c638bcca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c638bcca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c638bcca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c638bcca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c638bcca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c638bcca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b2f86b5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b2f86b5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c638bcca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c638bcca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c638bcca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c638bcca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c638bcca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c638bcca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c638bcca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c638bcca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c638bcca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c638bcca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b2f86b55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b2f86b55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c638bcca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c638bcca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c638bcca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c638bcca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638bcca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638bcca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c638bcca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c638bcca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c6ab56a22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c6ab56a22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c638bcca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c638bcca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c638bcca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c638bcca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c638bcca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c638bcca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c638bcca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c638bcca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c638bcca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c638bcca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c638bcca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c638bcca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c638bcca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c638bcca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c638bccaa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c638bcca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c638bcca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c638bcca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c638bcca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c638bcca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c6ab56a22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c6ab56a22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c638bcca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0c638bcca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c638bccaa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c638bccaa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c638bccaa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0c638bcca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c638bcca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c638bcca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c638bccaa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c638bcca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c638bccaa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c638bccaa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c638bccaa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c638bccaa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c638bccaa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c638bcca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c638bccaa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c638bccaa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c638bccaa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c638bccaa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c6ab56a22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c6ab56a22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0c638bcca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0c638bcca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c638bcca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c638bcca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c638bccaa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c638bccaa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c638bcca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c638bcca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0c638bccaa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0c638bccaa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c638bccaa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0c638bccaa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0c638bccaa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0c638bccaa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c638bccaa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0c638bccaa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c638bccaa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0c638bccaa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0c638bccaa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0c638bccaa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c6ab56a22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c6ab56a22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0c638bccaa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0c638bccaa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0c638bcca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0c638bcca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c6ab56a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c6ab56a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c638bccaa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c638bccaa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c6ab56a2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0c6ab56a2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0c6ab56a2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0c6ab56a2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c6ab56a2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c6ab56a2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0c6ab56a2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0c6ab56a2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c6ab56a2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c6ab56a2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c6ab56a2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c6ab56a2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b2f86b55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b2f86b55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0c6ab56a2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0c6ab56a2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0c6ab56a2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0c6ab56a2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0c6ab56a2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0c6ab56a2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0c6ab56a2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0c6ab56a2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c6ab56a2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0c6ab56a2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0c6ab56a2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0c6ab56a2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0c6ab56a2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0c6ab56a2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0c6ab56a2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0c6ab56a2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0c6ab56a2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0c6ab56a2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0c6ab56a22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0c6ab56a22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c638bcc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c638bcc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c6ab56a22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c6ab56a22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c6ab56a22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c6ab56a22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0c6ab56a22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0c6ab56a22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0c6ab56a2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0c6ab56a2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0c6ab56a22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0c6ab56a2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0c6ab56a22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0c6ab56a22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0c6ab56a22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0c6ab56a2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0c6ab56a22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0c6ab56a22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0c6ab56a22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0c6ab56a22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0c6ab56a22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0c6ab56a22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2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2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2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cloud.google.com/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1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en.wikipedia.org/wiki/Time-sharing" TargetMode="External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cloud.google.com/compute/docs/regions-zones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861" y="1633764"/>
            <a:ext cx="1821472" cy="18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42000" y="1817850"/>
            <a:ext cx="9060000" cy="15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300">
                <a:latin typeface="Montserrat"/>
                <a:ea typeface="Montserrat"/>
                <a:cs typeface="Montserrat"/>
                <a:sym typeface="Montserrat"/>
              </a:rPr>
              <a:t>PIERIAN         CLOUD</a:t>
            </a:r>
            <a:endParaRPr b="1" sz="6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Created in 1901, the National Institute of Standards and Technology is an agency of the US Department of Commerce.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625" y="3212975"/>
            <a:ext cx="3874750" cy="10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1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Clearly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quite a bit of content is cached on the edge nodes for quick retrieval!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11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2" name="Google Shape;95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675" y="2231050"/>
            <a:ext cx="3199900" cy="23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12"/>
          <p:cNvPicPr preferRelativeResize="0"/>
          <p:nvPr/>
        </p:nvPicPr>
        <p:blipFill rotWithShape="1">
          <a:blip r:embed="rId6">
            <a:alphaModFix/>
          </a:blip>
          <a:srcRect b="0" l="0" r="0" t="3910"/>
          <a:stretch/>
        </p:blipFill>
        <p:spPr>
          <a:xfrm>
            <a:off x="4572000" y="2231050"/>
            <a:ext cx="3199901" cy="23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1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Now let’s imagine some hypothetical network connection paths…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p11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1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imagine you are hosting a simple web application with some static content on Google Cloud and a visitor wants to view your webpage.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typical pathway… 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1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1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11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8" name="Google Shape;978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15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Client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392" y="2066525"/>
            <a:ext cx="1791856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1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8" name="Google Shape;988;p11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9" name="Google Shape;989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16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Client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1" name="Google Shape;991;p116"/>
          <p:cNvSpPr/>
          <p:nvPr/>
        </p:nvSpPr>
        <p:spPr>
          <a:xfrm>
            <a:off x="1781175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16"/>
          <p:cNvSpPr txBox="1"/>
          <p:nvPr/>
        </p:nvSpPr>
        <p:spPr>
          <a:xfrm>
            <a:off x="212562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PoP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392" y="2066525"/>
            <a:ext cx="1791856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17"/>
          <p:cNvSpPr txBox="1"/>
          <p:nvPr>
            <p:ph idx="1" type="subTitle"/>
          </p:nvPr>
        </p:nvSpPr>
        <p:spPr>
          <a:xfrm>
            <a:off x="311700" y="1152475"/>
            <a:ext cx="8684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1" name="Google Shape;1001;p11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2" name="Google Shape;1002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17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Client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117"/>
          <p:cNvSpPr/>
          <p:nvPr/>
        </p:nvSpPr>
        <p:spPr>
          <a:xfrm>
            <a:off x="1781175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17"/>
          <p:cNvSpPr txBox="1"/>
          <p:nvPr/>
        </p:nvSpPr>
        <p:spPr>
          <a:xfrm>
            <a:off x="212562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PoP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6" name="Google Shape;1006;p117"/>
          <p:cNvSpPr/>
          <p:nvPr/>
        </p:nvSpPr>
        <p:spPr>
          <a:xfrm>
            <a:off x="3954250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17"/>
          <p:cNvSpPr txBox="1"/>
          <p:nvPr/>
        </p:nvSpPr>
        <p:spPr>
          <a:xfrm>
            <a:off x="4712275" y="3852625"/>
            <a:ext cx="1865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Content Delivery Network (CDN)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8" name="Google Shape;1008;p117"/>
          <p:cNvPicPr preferRelativeResize="0"/>
          <p:nvPr/>
        </p:nvPicPr>
        <p:blipFill rotWithShape="1">
          <a:blip r:embed="rId7">
            <a:alphaModFix/>
          </a:blip>
          <a:srcRect b="9381" l="48141" r="26081" t="45186"/>
          <a:stretch/>
        </p:blipFill>
        <p:spPr>
          <a:xfrm>
            <a:off x="4819650" y="2224850"/>
            <a:ext cx="1473026" cy="16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392" y="2066525"/>
            <a:ext cx="1791856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18"/>
          <p:cNvSpPr txBox="1"/>
          <p:nvPr>
            <p:ph idx="1" type="subTitle"/>
          </p:nvPr>
        </p:nvSpPr>
        <p:spPr>
          <a:xfrm>
            <a:off x="311700" y="1152475"/>
            <a:ext cx="8684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7" name="Google Shape;1017;p11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8" name="Google Shape;1018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18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Client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118"/>
          <p:cNvSpPr/>
          <p:nvPr/>
        </p:nvSpPr>
        <p:spPr>
          <a:xfrm>
            <a:off x="1781175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18"/>
          <p:cNvSpPr txBox="1"/>
          <p:nvPr/>
        </p:nvSpPr>
        <p:spPr>
          <a:xfrm>
            <a:off x="212562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PoP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2" name="Google Shape;1022;p118"/>
          <p:cNvSpPr/>
          <p:nvPr/>
        </p:nvSpPr>
        <p:spPr>
          <a:xfrm>
            <a:off x="3954250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18"/>
          <p:cNvSpPr txBox="1"/>
          <p:nvPr/>
        </p:nvSpPr>
        <p:spPr>
          <a:xfrm>
            <a:off x="4712275" y="3852625"/>
            <a:ext cx="1865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Content Delivery Network (CDN)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" name="Google Shape;1024;p118"/>
          <p:cNvPicPr preferRelativeResize="0"/>
          <p:nvPr/>
        </p:nvPicPr>
        <p:blipFill rotWithShape="1">
          <a:blip r:embed="rId7">
            <a:alphaModFix/>
          </a:blip>
          <a:srcRect b="9381" l="48141" r="26081" t="45186"/>
          <a:stretch/>
        </p:blipFill>
        <p:spPr>
          <a:xfrm>
            <a:off x="4819650" y="2224850"/>
            <a:ext cx="1473026" cy="16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118"/>
          <p:cNvSpPr txBox="1"/>
          <p:nvPr/>
        </p:nvSpPr>
        <p:spPr>
          <a:xfrm>
            <a:off x="6519975" y="2005525"/>
            <a:ext cx="2476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NOTE!</a:t>
            </a:r>
            <a:endParaRPr b="1" i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themselves have a few different terms for this network, including </a:t>
            </a: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edge nodes </a:t>
            </a:r>
            <a:r>
              <a:rPr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Global Cache (GGC).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6" name="Google Shape;1026;p118"/>
          <p:cNvSpPr/>
          <p:nvPr/>
        </p:nvSpPr>
        <p:spPr>
          <a:xfrm>
            <a:off x="6519300" y="2124075"/>
            <a:ext cx="2476500" cy="172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19"/>
          <p:cNvSpPr/>
          <p:nvPr/>
        </p:nvSpPr>
        <p:spPr>
          <a:xfrm>
            <a:off x="6519300" y="2124075"/>
            <a:ext cx="2476500" cy="172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2" name="Google Shape;103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392" y="2066525"/>
            <a:ext cx="1791856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19"/>
          <p:cNvSpPr txBox="1"/>
          <p:nvPr>
            <p:ph idx="1" type="subTitle"/>
          </p:nvPr>
        </p:nvSpPr>
        <p:spPr>
          <a:xfrm>
            <a:off x="311700" y="1152475"/>
            <a:ext cx="8684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6" name="Google Shape;1036;p11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7" name="Google Shape;1037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19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Client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119"/>
          <p:cNvSpPr/>
          <p:nvPr/>
        </p:nvSpPr>
        <p:spPr>
          <a:xfrm>
            <a:off x="1781175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19"/>
          <p:cNvSpPr txBox="1"/>
          <p:nvPr/>
        </p:nvSpPr>
        <p:spPr>
          <a:xfrm>
            <a:off x="212562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PoP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119"/>
          <p:cNvSpPr/>
          <p:nvPr/>
        </p:nvSpPr>
        <p:spPr>
          <a:xfrm>
            <a:off x="3954250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19"/>
          <p:cNvSpPr txBox="1"/>
          <p:nvPr/>
        </p:nvSpPr>
        <p:spPr>
          <a:xfrm>
            <a:off x="4712275" y="3852625"/>
            <a:ext cx="1865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Content Delivery Network (CDN)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3" name="Google Shape;1043;p119"/>
          <p:cNvPicPr preferRelativeResize="0"/>
          <p:nvPr/>
        </p:nvPicPr>
        <p:blipFill rotWithShape="1">
          <a:blip r:embed="rId7">
            <a:alphaModFix/>
          </a:blip>
          <a:srcRect b="9381" l="48141" r="26081" t="45186"/>
          <a:stretch/>
        </p:blipFill>
        <p:spPr>
          <a:xfrm>
            <a:off x="4819650" y="2224850"/>
            <a:ext cx="1473026" cy="16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19"/>
          <p:cNvSpPr txBox="1"/>
          <p:nvPr/>
        </p:nvSpPr>
        <p:spPr>
          <a:xfrm>
            <a:off x="6519975" y="2005525"/>
            <a:ext cx="2476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NOTE!</a:t>
            </a:r>
            <a:endParaRPr b="1" i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The main point is that Google is caching (storing) popular static content (e.g. front page of a newspaper website).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392" y="2066525"/>
            <a:ext cx="1791856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20"/>
          <p:cNvSpPr txBox="1"/>
          <p:nvPr>
            <p:ph idx="1" type="subTitle"/>
          </p:nvPr>
        </p:nvSpPr>
        <p:spPr>
          <a:xfrm>
            <a:off x="311700" y="1152475"/>
            <a:ext cx="8684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3" name="Google Shape;1053;p12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4" name="Google Shape;1054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20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Client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120"/>
          <p:cNvSpPr/>
          <p:nvPr/>
        </p:nvSpPr>
        <p:spPr>
          <a:xfrm rot="10800000">
            <a:off x="1781175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20"/>
          <p:cNvSpPr txBox="1"/>
          <p:nvPr/>
        </p:nvSpPr>
        <p:spPr>
          <a:xfrm>
            <a:off x="212562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PoP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8" name="Google Shape;1058;p120"/>
          <p:cNvSpPr/>
          <p:nvPr/>
        </p:nvSpPr>
        <p:spPr>
          <a:xfrm rot="10800000">
            <a:off x="3954250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20"/>
          <p:cNvSpPr txBox="1"/>
          <p:nvPr/>
        </p:nvSpPr>
        <p:spPr>
          <a:xfrm>
            <a:off x="4712275" y="3852625"/>
            <a:ext cx="1865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Content Delivery Network (CDN)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0" name="Google Shape;1060;p120"/>
          <p:cNvPicPr preferRelativeResize="0"/>
          <p:nvPr/>
        </p:nvPicPr>
        <p:blipFill rotWithShape="1">
          <a:blip r:embed="rId7">
            <a:alphaModFix/>
          </a:blip>
          <a:srcRect b="9381" l="48141" r="26081" t="45186"/>
          <a:stretch/>
        </p:blipFill>
        <p:spPr>
          <a:xfrm>
            <a:off x="4819650" y="2224850"/>
            <a:ext cx="1473026" cy="16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2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 what about situations where you need to reach Google Cloud Data Centers?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example, you actually want to use GCP to perform calculations or retrieve data from a database storage.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12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It’s important to have a common set of standards for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production.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1797" y="2706875"/>
            <a:ext cx="4320402" cy="23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2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now imagine you were using GCP’s BigQuery tool, a data warehouse tool that allows you to ingest, store, analyze, and visualize data.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We’ll discuss BigQuery in a lot more detail later on, for now just think of it as a data tool that needs GCP access.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6" name="Google Shape;1076;p12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2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12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5" name="Google Shape;1085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23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BigQuery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392" y="2066525"/>
            <a:ext cx="1791856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2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p12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6" name="Google Shape;1096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24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BigQuery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p124"/>
          <p:cNvSpPr/>
          <p:nvPr/>
        </p:nvSpPr>
        <p:spPr>
          <a:xfrm>
            <a:off x="1781175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24"/>
          <p:cNvSpPr txBox="1"/>
          <p:nvPr/>
        </p:nvSpPr>
        <p:spPr>
          <a:xfrm>
            <a:off x="212562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PoP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74" y="2066525"/>
            <a:ext cx="2622222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392" y="2066525"/>
            <a:ext cx="1791856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25"/>
          <p:cNvSpPr txBox="1"/>
          <p:nvPr>
            <p:ph idx="1" type="subTitle"/>
          </p:nvPr>
        </p:nvSpPr>
        <p:spPr>
          <a:xfrm>
            <a:off x="311700" y="1152475"/>
            <a:ext cx="8684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12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0" name="Google Shape;1110;p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25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BigQuery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2" name="Google Shape;1112;p125"/>
          <p:cNvSpPr/>
          <p:nvPr/>
        </p:nvSpPr>
        <p:spPr>
          <a:xfrm>
            <a:off x="1781175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25"/>
          <p:cNvSpPr txBox="1"/>
          <p:nvPr/>
        </p:nvSpPr>
        <p:spPr>
          <a:xfrm>
            <a:off x="212562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PoP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125"/>
          <p:cNvSpPr/>
          <p:nvPr/>
        </p:nvSpPr>
        <p:spPr>
          <a:xfrm>
            <a:off x="3954250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25"/>
          <p:cNvSpPr txBox="1"/>
          <p:nvPr/>
        </p:nvSpPr>
        <p:spPr>
          <a:xfrm>
            <a:off x="471227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Data Center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126"/>
          <p:cNvPicPr preferRelativeResize="0"/>
          <p:nvPr/>
        </p:nvPicPr>
        <p:blipFill rotWithShape="1">
          <a:blip r:embed="rId3">
            <a:alphaModFix/>
          </a:blip>
          <a:srcRect b="37755" l="11707" r="53665" t="11332"/>
          <a:stretch/>
        </p:blipFill>
        <p:spPr>
          <a:xfrm>
            <a:off x="7298950" y="2227825"/>
            <a:ext cx="1673201" cy="16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874" y="2066525"/>
            <a:ext cx="2622222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392" y="2066525"/>
            <a:ext cx="1791856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26"/>
          <p:cNvSpPr txBox="1"/>
          <p:nvPr>
            <p:ph idx="1" type="subTitle"/>
          </p:nvPr>
        </p:nvSpPr>
        <p:spPr>
          <a:xfrm>
            <a:off x="311700" y="1152475"/>
            <a:ext cx="8684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p12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7" name="Google Shape;1127;p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26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BigQuery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9" name="Google Shape;1129;p126"/>
          <p:cNvSpPr/>
          <p:nvPr/>
        </p:nvSpPr>
        <p:spPr>
          <a:xfrm>
            <a:off x="1781175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26"/>
          <p:cNvSpPr txBox="1"/>
          <p:nvPr/>
        </p:nvSpPr>
        <p:spPr>
          <a:xfrm>
            <a:off x="212562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PoP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126"/>
          <p:cNvSpPr/>
          <p:nvPr/>
        </p:nvSpPr>
        <p:spPr>
          <a:xfrm>
            <a:off x="3954250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26"/>
          <p:cNvSpPr txBox="1"/>
          <p:nvPr/>
        </p:nvSpPr>
        <p:spPr>
          <a:xfrm>
            <a:off x="471227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Data Center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126"/>
          <p:cNvSpPr/>
          <p:nvPr/>
        </p:nvSpPr>
        <p:spPr>
          <a:xfrm>
            <a:off x="6764125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26"/>
          <p:cNvSpPr txBox="1"/>
          <p:nvPr/>
        </p:nvSpPr>
        <p:spPr>
          <a:xfrm>
            <a:off x="715067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Cluster inside</a:t>
            </a: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Data Center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127"/>
          <p:cNvPicPr preferRelativeResize="0"/>
          <p:nvPr/>
        </p:nvPicPr>
        <p:blipFill rotWithShape="1">
          <a:blip r:embed="rId3">
            <a:alphaModFix/>
          </a:blip>
          <a:srcRect b="37755" l="11707" r="53665" t="11332"/>
          <a:stretch/>
        </p:blipFill>
        <p:spPr>
          <a:xfrm>
            <a:off x="7298950" y="2227825"/>
            <a:ext cx="1673201" cy="16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874" y="2066525"/>
            <a:ext cx="2622222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392" y="2066525"/>
            <a:ext cx="1791856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27"/>
          <p:cNvSpPr txBox="1"/>
          <p:nvPr>
            <p:ph idx="1" type="subTitle"/>
          </p:nvPr>
        </p:nvSpPr>
        <p:spPr>
          <a:xfrm>
            <a:off x="311700" y="1152475"/>
            <a:ext cx="8684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5" name="Google Shape;1145;p12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6" name="Google Shape;1146;p1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27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BigQuery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8" name="Google Shape;1148;p127"/>
          <p:cNvSpPr txBox="1"/>
          <p:nvPr/>
        </p:nvSpPr>
        <p:spPr>
          <a:xfrm>
            <a:off x="212562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PoP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127"/>
          <p:cNvSpPr txBox="1"/>
          <p:nvPr/>
        </p:nvSpPr>
        <p:spPr>
          <a:xfrm>
            <a:off x="471227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Data Center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0" name="Google Shape;1150;p127"/>
          <p:cNvSpPr txBox="1"/>
          <p:nvPr/>
        </p:nvSpPr>
        <p:spPr>
          <a:xfrm>
            <a:off x="7150675" y="3852625"/>
            <a:ext cx="1865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Processing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28"/>
          <p:cNvPicPr preferRelativeResize="0"/>
          <p:nvPr/>
        </p:nvPicPr>
        <p:blipFill rotWithShape="1">
          <a:blip r:embed="rId3">
            <a:alphaModFix/>
          </a:blip>
          <a:srcRect b="37755" l="11707" r="53665" t="11332"/>
          <a:stretch/>
        </p:blipFill>
        <p:spPr>
          <a:xfrm>
            <a:off x="7298950" y="2227825"/>
            <a:ext cx="1673201" cy="16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874" y="2066525"/>
            <a:ext cx="2622222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392" y="2066525"/>
            <a:ext cx="1791856" cy="1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28"/>
          <p:cNvSpPr txBox="1"/>
          <p:nvPr>
            <p:ph idx="1" type="subTitle"/>
          </p:nvPr>
        </p:nvSpPr>
        <p:spPr>
          <a:xfrm>
            <a:off x="311700" y="1152475"/>
            <a:ext cx="8684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Network Connection Path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1" name="Google Shape;1161;p12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2" name="Google Shape;1162;p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43809" y="2066525"/>
            <a:ext cx="2164725" cy="19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28"/>
          <p:cNvSpPr txBox="1"/>
          <p:nvPr/>
        </p:nvSpPr>
        <p:spPr>
          <a:xfrm>
            <a:off x="311700" y="3852625"/>
            <a:ext cx="125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BigQuery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4" name="Google Shape;1164;p128"/>
          <p:cNvSpPr txBox="1"/>
          <p:nvPr/>
        </p:nvSpPr>
        <p:spPr>
          <a:xfrm>
            <a:off x="212562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PoP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128"/>
          <p:cNvSpPr txBox="1"/>
          <p:nvPr/>
        </p:nvSpPr>
        <p:spPr>
          <a:xfrm>
            <a:off x="4712275" y="3852625"/>
            <a:ext cx="186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Google 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Data Center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6" name="Google Shape;1166;p128"/>
          <p:cNvSpPr txBox="1"/>
          <p:nvPr/>
        </p:nvSpPr>
        <p:spPr>
          <a:xfrm>
            <a:off x="7150675" y="3852625"/>
            <a:ext cx="1865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Processing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7" name="Google Shape;1167;p128"/>
          <p:cNvSpPr/>
          <p:nvPr/>
        </p:nvSpPr>
        <p:spPr>
          <a:xfrm rot="10800000">
            <a:off x="6764125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28"/>
          <p:cNvSpPr/>
          <p:nvPr/>
        </p:nvSpPr>
        <p:spPr>
          <a:xfrm rot="10800000">
            <a:off x="3954250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28"/>
          <p:cNvSpPr/>
          <p:nvPr/>
        </p:nvSpPr>
        <p:spPr>
          <a:xfrm rot="10800000">
            <a:off x="1801600" y="2909688"/>
            <a:ext cx="6381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2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of early 2022, Google Cloud’s network spans: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29 Cloud Regions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88 Zones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146 Points of Presence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100+ CDN Edge Nodes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2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3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By the time you are watching this, these figures have probably grown even larger!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Note: They even grew during the production of this course!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Visit </a:t>
            </a:r>
            <a:r>
              <a:rPr lang="en" sz="2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https://cloud.google.com/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 the latest statistics!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5" name="Google Shape;1185;p13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3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Review: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uses Edge POPs and Edge Nodes (Google Global Cache) to efficiently connect users to static content or to Google Cloud Data Centers.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3" name="Google Shape;1193;p13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2011, the NIST identified 5 important traits that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constitute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cloud computing: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On-demand self service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Broad Network Access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Resource Pooling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Rapid Elasticity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Measured Service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3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 Next: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We’ll begin to discuss the basics of actually working with the Google Cloud Platform as a user, such as dealing with security, budgets, and billing.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1" name="Google Shape;1201;p13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3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 first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see a quick animation of the BigQuery network pathway we described!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p13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34"/>
          <p:cNvSpPr txBox="1"/>
          <p:nvPr>
            <p:ph type="ctrTitle"/>
          </p:nvPr>
        </p:nvSpPr>
        <p:spPr>
          <a:xfrm>
            <a:off x="311700" y="1702500"/>
            <a:ext cx="8520600" cy="17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Why Choose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Google Cloud Platform?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7" name="Google Shape;1217;p134"/>
          <p:cNvSpPr txBox="1"/>
          <p:nvPr>
            <p:ph idx="1" type="subTitle"/>
          </p:nvPr>
        </p:nvSpPr>
        <p:spPr>
          <a:xfrm>
            <a:off x="311700" y="2659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3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3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Before we conclude this section, let’s take a moment to talk about cloud computing specifically in the context of choosing the Google Cloud Platform.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advantages does GCP bring to our cloud computing capabilities?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6" name="Google Shape;1226;p13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3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Cloud Platform Specifics: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Compute, Storage, Big Data, and ML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 Accessibility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Security Layers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Pricing Control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Budgets and Billing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4" name="Google Shape;1234;p13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3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GCP organizes their cloud into 4 main categories: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Compute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Storage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Big Data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(ML)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2" name="Google Shape;1242;p13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3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Compute Services: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Compute Engine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Kubernetes Engine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 Engine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Cloud Functions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0" name="Google Shape;1250;p13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3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Storage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Bigtable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Cloud Storage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Cloud SQL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Cloud Spanner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Cloud Datastore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8" name="Google Shape;1258;p13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4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Big Data: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BigQuery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Pub/Sub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Dataflow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Dataproc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Datalab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4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4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Natural Language APIs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Vision API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Speech API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Translate API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4" name="Google Shape;1274;p14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On-demand self service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Consumer can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provision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computing capabilities automatically, without requiring human interaction.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8624" y="3011125"/>
            <a:ext cx="3386752" cy="200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Google Shape;127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4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Certain Google Cloud Certifications focus more on applying and using specific categories of GCP services, for example the </a:t>
            </a:r>
            <a:r>
              <a:rPr b="1"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GCP Professional Data Engineer</a:t>
            </a: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focuses more on Big Data and ML services and their use cases.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2" name="Google Shape;1282;p14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4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We’ll be getting a general overview of many of these GCP services to understand their use cases and some of the basics of interacting with, managing, and using the services on Google Cloud.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14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4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Usually a big concern when working with a cloud provider is “vendor lock-in” , where by using a cloud provider it can become very difficult to migrate to another solution or provider.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Fortunately, GCP takes a very forward thinking approach for open accessibility!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14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4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GCP Open Accessibility: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Provide GCP based interfaces for other sources.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example,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Looker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supports 50+ distinct SQL dialects across multiple clouds.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14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4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GCP Open Accessibility: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Provide GCP based interfaces for other sources.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example,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Stackdriver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allows for monitoring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across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multiple cloud providers.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p14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4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GCP Open Accessibility: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Open-source based alternatives for GCP based services.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example,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Tensorflow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open sourced library used for many Machine Learning applications.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2" name="Google Shape;1322;p14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Google Shape;1327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4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GCP Open Accessibility: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Open-source based alternatives for GCP based services.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example,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GCP Bigtable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uses the open source database Apache HBase as its interface.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0" name="Google Shape;1330;p14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4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 the base of the entire infrastructure of Google Cloud is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you probably know, Google itself runs many services that have over a billion users and has different layers of security built-in throughout its entire cloud infrastructure.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high level overview of security…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8" name="Google Shape;1338;p14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5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150"/>
          <p:cNvSpPr/>
          <p:nvPr/>
        </p:nvSpPr>
        <p:spPr>
          <a:xfrm>
            <a:off x="238125" y="39897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Hardware Infrastructure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oogle Shape;135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5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4" name="Google Shape;1354;p151"/>
          <p:cNvSpPr/>
          <p:nvPr/>
        </p:nvSpPr>
        <p:spPr>
          <a:xfrm>
            <a:off x="238125" y="39897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Hardware Infrastructure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5" name="Google Shape;1355;p151"/>
          <p:cNvSpPr/>
          <p:nvPr/>
        </p:nvSpPr>
        <p:spPr>
          <a:xfrm>
            <a:off x="876300" y="942975"/>
            <a:ext cx="6724800" cy="2705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Physical Security at Data Centers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Secure Hardware Designs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Custom chip designs (Titan)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Cryptographic signatures on GCP Servers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Broad Network Access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Capabilities are available over the network and access through standard mechanisms.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9213" y="2946250"/>
            <a:ext cx="2845575" cy="21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5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3" name="Google Shape;1363;p152"/>
          <p:cNvSpPr/>
          <p:nvPr/>
        </p:nvSpPr>
        <p:spPr>
          <a:xfrm>
            <a:off x="238125" y="39897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Hardware Infrastructure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4" name="Google Shape;1364;p152"/>
          <p:cNvSpPr/>
          <p:nvPr/>
        </p:nvSpPr>
        <p:spPr>
          <a:xfrm>
            <a:off x="238125" y="33039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Service Deployment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Google Shape;136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5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153"/>
          <p:cNvSpPr/>
          <p:nvPr/>
        </p:nvSpPr>
        <p:spPr>
          <a:xfrm>
            <a:off x="238125" y="39897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Hardware Infrastructure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3" name="Google Shape;1373;p153"/>
          <p:cNvSpPr/>
          <p:nvPr/>
        </p:nvSpPr>
        <p:spPr>
          <a:xfrm>
            <a:off x="238125" y="33039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Service Deployment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153"/>
          <p:cNvSpPr/>
          <p:nvPr/>
        </p:nvSpPr>
        <p:spPr>
          <a:xfrm>
            <a:off x="876300" y="942975"/>
            <a:ext cx="6724800" cy="196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Communication between services is encrypted.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5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154"/>
          <p:cNvSpPr/>
          <p:nvPr/>
        </p:nvSpPr>
        <p:spPr>
          <a:xfrm>
            <a:off x="238125" y="39897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Hardware Infrastructure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3" name="Google Shape;1383;p154"/>
          <p:cNvSpPr/>
          <p:nvPr/>
        </p:nvSpPr>
        <p:spPr>
          <a:xfrm>
            <a:off x="238125" y="33039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Service Deployment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4" name="Google Shape;1384;p154"/>
          <p:cNvSpPr/>
          <p:nvPr/>
        </p:nvSpPr>
        <p:spPr>
          <a:xfrm>
            <a:off x="238125" y="26181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User Identity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5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2" name="Google Shape;1392;p155"/>
          <p:cNvSpPr/>
          <p:nvPr/>
        </p:nvSpPr>
        <p:spPr>
          <a:xfrm>
            <a:off x="238125" y="39897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Hardware Infrastructure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3" name="Google Shape;1393;p155"/>
          <p:cNvSpPr/>
          <p:nvPr/>
        </p:nvSpPr>
        <p:spPr>
          <a:xfrm>
            <a:off x="238125" y="33039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Service Deployment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4" name="Google Shape;1394;p155"/>
          <p:cNvSpPr/>
          <p:nvPr/>
        </p:nvSpPr>
        <p:spPr>
          <a:xfrm>
            <a:off x="238125" y="26181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User Identity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155"/>
          <p:cNvSpPr/>
          <p:nvPr/>
        </p:nvSpPr>
        <p:spPr>
          <a:xfrm>
            <a:off x="876300" y="942975"/>
            <a:ext cx="6724800" cy="1474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Robust IAM (Identity and Access Management) System for identity verification with U2F support.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Google Shape;140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5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3" name="Google Shape;1403;p156"/>
          <p:cNvSpPr/>
          <p:nvPr/>
        </p:nvSpPr>
        <p:spPr>
          <a:xfrm>
            <a:off x="238125" y="39897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Hardware Infrastructure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4" name="Google Shape;1404;p156"/>
          <p:cNvSpPr/>
          <p:nvPr/>
        </p:nvSpPr>
        <p:spPr>
          <a:xfrm>
            <a:off x="238125" y="33039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Service Deployment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5" name="Google Shape;1405;p156"/>
          <p:cNvSpPr/>
          <p:nvPr/>
        </p:nvSpPr>
        <p:spPr>
          <a:xfrm>
            <a:off x="238125" y="26181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User Identity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6" name="Google Shape;1406;p156"/>
          <p:cNvSpPr/>
          <p:nvPr/>
        </p:nvSpPr>
        <p:spPr>
          <a:xfrm>
            <a:off x="238125" y="19323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Storage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7" name="Google Shape;1407;p156"/>
          <p:cNvSpPr/>
          <p:nvPr/>
        </p:nvSpPr>
        <p:spPr>
          <a:xfrm>
            <a:off x="876300" y="942975"/>
            <a:ext cx="6724800" cy="783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Encryption of stored data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5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5" name="Google Shape;1415;p157"/>
          <p:cNvSpPr/>
          <p:nvPr/>
        </p:nvSpPr>
        <p:spPr>
          <a:xfrm>
            <a:off x="238125" y="39897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Hardware Infrastructure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6" name="Google Shape;1416;p157"/>
          <p:cNvSpPr/>
          <p:nvPr/>
        </p:nvSpPr>
        <p:spPr>
          <a:xfrm>
            <a:off x="238125" y="33039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Service Deployment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7" name="Google Shape;1417;p157"/>
          <p:cNvSpPr/>
          <p:nvPr/>
        </p:nvSpPr>
        <p:spPr>
          <a:xfrm>
            <a:off x="238125" y="26181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User Identity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8" name="Google Shape;1418;p157"/>
          <p:cNvSpPr/>
          <p:nvPr/>
        </p:nvSpPr>
        <p:spPr>
          <a:xfrm>
            <a:off x="238125" y="19323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Storage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9" name="Google Shape;1419;p157"/>
          <p:cNvSpPr/>
          <p:nvPr/>
        </p:nvSpPr>
        <p:spPr>
          <a:xfrm>
            <a:off x="238125" y="12465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GCP Internet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5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158"/>
          <p:cNvSpPr/>
          <p:nvPr/>
        </p:nvSpPr>
        <p:spPr>
          <a:xfrm>
            <a:off x="238125" y="39897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Hardware Infrastructure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8" name="Google Shape;1428;p158"/>
          <p:cNvSpPr/>
          <p:nvPr/>
        </p:nvSpPr>
        <p:spPr>
          <a:xfrm>
            <a:off x="238125" y="33039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Service Deployment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9" name="Google Shape;1429;p158"/>
          <p:cNvSpPr/>
          <p:nvPr/>
        </p:nvSpPr>
        <p:spPr>
          <a:xfrm>
            <a:off x="238125" y="26181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User Identity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0" name="Google Shape;1430;p158"/>
          <p:cNvSpPr/>
          <p:nvPr/>
        </p:nvSpPr>
        <p:spPr>
          <a:xfrm>
            <a:off x="238125" y="19323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Storage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1" name="Google Shape;1431;p158"/>
          <p:cNvSpPr/>
          <p:nvPr/>
        </p:nvSpPr>
        <p:spPr>
          <a:xfrm>
            <a:off x="238125" y="12465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GCP Internet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2" name="Google Shape;1432;p158"/>
          <p:cNvSpPr/>
          <p:nvPr/>
        </p:nvSpPr>
        <p:spPr>
          <a:xfrm>
            <a:off x="1394175" y="2066925"/>
            <a:ext cx="6724800" cy="2561400"/>
          </a:xfrm>
          <a:prstGeom prst="wedgeRoundRectCallout">
            <a:avLst>
              <a:gd fmla="val -19175" name="adj1"/>
              <a:gd fmla="val -58925" name="adj2"/>
              <a:gd fmla="val 0" name="adj3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Google Services available on the internet register themselves with “Google Front End” (GFE), which checks certificates.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At Google’s scale, Denial-of-Service (DoS) attacks are less effective, and GCP has built-in systems to monitor for DoS.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5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159"/>
          <p:cNvSpPr/>
          <p:nvPr/>
        </p:nvSpPr>
        <p:spPr>
          <a:xfrm>
            <a:off x="238125" y="39897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Hardware Infrastructure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159"/>
          <p:cNvSpPr/>
          <p:nvPr/>
        </p:nvSpPr>
        <p:spPr>
          <a:xfrm>
            <a:off x="238125" y="33039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Service Deployment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159"/>
          <p:cNvSpPr/>
          <p:nvPr/>
        </p:nvSpPr>
        <p:spPr>
          <a:xfrm>
            <a:off x="238125" y="26181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User Identity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3" name="Google Shape;1443;p159"/>
          <p:cNvSpPr/>
          <p:nvPr/>
        </p:nvSpPr>
        <p:spPr>
          <a:xfrm>
            <a:off x="238125" y="19323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Storage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4" name="Google Shape;1444;p159"/>
          <p:cNvSpPr/>
          <p:nvPr/>
        </p:nvSpPr>
        <p:spPr>
          <a:xfrm>
            <a:off x="238125" y="1246575"/>
            <a:ext cx="8525100" cy="572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GCP Internet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6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2" name="Google Shape;1452;p160"/>
          <p:cNvSpPr/>
          <p:nvPr/>
        </p:nvSpPr>
        <p:spPr>
          <a:xfrm>
            <a:off x="238125" y="3989775"/>
            <a:ext cx="51339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Hardware Infrastructure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3" name="Google Shape;1453;p160"/>
          <p:cNvSpPr/>
          <p:nvPr/>
        </p:nvSpPr>
        <p:spPr>
          <a:xfrm>
            <a:off x="238125" y="3303975"/>
            <a:ext cx="5133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Service Deployment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4" name="Google Shape;1454;p160"/>
          <p:cNvSpPr/>
          <p:nvPr/>
        </p:nvSpPr>
        <p:spPr>
          <a:xfrm>
            <a:off x="238125" y="2618175"/>
            <a:ext cx="5133900" cy="572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User Identity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5" name="Google Shape;1455;p160"/>
          <p:cNvSpPr/>
          <p:nvPr/>
        </p:nvSpPr>
        <p:spPr>
          <a:xfrm>
            <a:off x="238125" y="1932375"/>
            <a:ext cx="5133900" cy="572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Storage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6" name="Google Shape;1456;p160"/>
          <p:cNvSpPr/>
          <p:nvPr/>
        </p:nvSpPr>
        <p:spPr>
          <a:xfrm>
            <a:off x="238125" y="1246575"/>
            <a:ext cx="5133900" cy="572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GCP Internet Security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7" name="Google Shape;1457;p160"/>
          <p:cNvSpPr/>
          <p:nvPr/>
        </p:nvSpPr>
        <p:spPr>
          <a:xfrm>
            <a:off x="5734050" y="1246575"/>
            <a:ext cx="3333900" cy="3381900"/>
          </a:xfrm>
          <a:prstGeom prst="wedgeRoundRectCallout">
            <a:avLst>
              <a:gd fmla="val -55428" name="adj1"/>
              <a:gd fmla="val -18983" name="adj2"/>
              <a:gd fmla="val 0" name="adj3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Google Security Practices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Google Deployment Practices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Intrusion Detection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Software Development Practices for Libraries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External Bug Bounty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And much more!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8" name="Google Shape;1458;p160"/>
          <p:cNvSpPr/>
          <p:nvPr/>
        </p:nvSpPr>
        <p:spPr>
          <a:xfrm>
            <a:off x="95250" y="1085850"/>
            <a:ext cx="5448300" cy="3609900"/>
          </a:xfrm>
          <a:prstGeom prst="roundRect">
            <a:avLst>
              <a:gd fmla="val 7388" name="adj"/>
            </a:avLst>
          </a:prstGeom>
          <a:noFill/>
          <a:ln cap="flat" cmpd="sng" w="38100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Google Shape;146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6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Finally, a critical part of effective cloud usage (and comfort!) is clear pricing, billing, and budget controls.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GCP offers two main features: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Fine grain friendly pricing.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billing and budget practices.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6" name="Google Shape;1466;p16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Resource Pooling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cloud provider’s computing resources are pooled together to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multiple consumers and the consumer is independent of the geographical location of the computing resources. 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16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Friendly Pricing: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GCP Services can offer sub-hour billing increments.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Discounts for sustained usage or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committed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usage.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Highly customizable Virtual Machine instances for specific resource amounts.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4" name="Google Shape;1474;p16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16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Budgets and Pricing: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GCP offers many tools to help you understand your costs and to make sure you don’t get an unexpected bill!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16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16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Budgets and Pricing: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Budgets and Alerts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Allows you to set alerts based on percent usage of a predetermined monetary budget.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example, alert me when 90% of $10k budget is used.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0" name="Google Shape;1490;p16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6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Budgets and Pricing: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Billing Export: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Easily export billing information to export files, including GCP based formats, such as BigQuery.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8" name="Google Shape;1498;p16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Google Shape;150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6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Budgets and Pricing: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Visual Reports: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graphics to monitor expenditure of GCP usage.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6" name="Google Shape;1506;p16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7" name="Google Shape;1507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6512" y="3016150"/>
            <a:ext cx="3510975" cy="21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16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Budgets and Pricing: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Quotas: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Rate Quotas: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Requests per Time Limits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Allocation Quotas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per Project Limits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16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Google Shape;1520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6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Budgets and Pricing: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Quotas: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Quotas are dually designed to protect both you and GCP from potentially harmful actors.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However GCP Support can raise your quotas for certain services if you have the need.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3" name="Google Shape;1523;p16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6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Review: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Cloud Platform Specifics: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Compute, Storage, Big Data, and ML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 Accessibility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Security Layers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Pricing Control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Budgets and Billing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1" name="Google Shape;1531;p16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7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 next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get hands-on practice!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We’ll set up our GCP Account and get a tour of the platform and basic information about key concepts for GCP account management.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7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Rapid Elasticity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Capabilities can be elastically provisioned or released commensurate with demand.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739" y="3034475"/>
            <a:ext cx="2840526" cy="200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Measured Service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Resource usage can be monitored and reported to the consumer.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009" y="2571750"/>
            <a:ext cx="2863974" cy="25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Remember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that any general cloud provider should have these characteristics: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On-demand self service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Broad Network Access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Resource Pooling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Rapid Elasticity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Measured Service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now have answered: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“What is cloud computing?”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 more importantly, we need to answer: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“Why use cloud computing?”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we can just buy computers ourselves, why “bother” with cloud computing?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968" y="880634"/>
            <a:ext cx="3192050" cy="32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a </a:t>
            </a: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very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brief history of cloud computing…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First Wave: Time-Sharing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Starting in the 1960s, companies like IBM and DEC created data centers with computing power that could use remote job entry to share computing resources among multiple users.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First Wave: Time-Sharing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 fact, there is a whole wikipedia article just on time-sharing!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en.wikipedia.org/wiki/Time-sharing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0988" y="3138375"/>
            <a:ext cx="2745523" cy="1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Wave: Virtualization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While the first wave of time sharing and colocation focused on a shared physical space, eventually software technology progressed enough to allow for virtualization.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Second Wave: Virtualization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term “virtualization” has actually been around since the 1960s and 1970s, but the virtualization we describe here was popularized in the 1990s-2000s era.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3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Second Wave: Virtualization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irtualization refers to the creation of a virtual machine that acts like a real computer with an operating system.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Software executed on these virtual machines is separated from the underlying hardware resources. 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3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Second Wave: Virtualization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computer that is running Microsoft Windows may host a virtual machine that looks like a computer with the Ubuntu Linux operating system.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Second Wave: Virtualization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More importantly, in the second wave era of cloud computing, the actual compute resources (physical hardware) was still provider managed and maintained.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Second Wave: Virtualization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think of this era in terms of early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silicon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valley tales where founders talk about “having to rack our own servers”.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4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Clearly the first wave was not scalable with the requirement of physical access, and the second wave still requires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maintenance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of an actual physical device (e.g. what happens if the building with the hardware gets flooded?)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0" y="1560800"/>
            <a:ext cx="8520600" cy="17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Google Cloud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and Cloud Computing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659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Third Wave: Serverless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cloud provider allocates machine resources and compute capabilities on demand and takes care of the server hardware on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behalf of the customer.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Third Wave: Serverless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actual name “serverless” is a bit of a misnomer, as clearly there are still real physical hardware servers, it’s just that the client does not need to worry about the physical server, thus the term “serverless”.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4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Third Wave: Serverless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Cloud itself follows a serverless approach with a container based approach.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We’ll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discuss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containers in more detail later on.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4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Review: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now understand the official definition of cloud computing.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also understand the benefits of cloud computing from a historical perspective.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 next: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more specifics about Google Cloud and its infrastructure and architecture!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4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7"/>
          <p:cNvSpPr txBox="1"/>
          <p:nvPr>
            <p:ph type="ctrTitle"/>
          </p:nvPr>
        </p:nvSpPr>
        <p:spPr>
          <a:xfrm>
            <a:off x="311700" y="1321500"/>
            <a:ext cx="8520600" cy="17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Google Cloud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Network Infrastructure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47"/>
          <p:cNvSpPr txBox="1"/>
          <p:nvPr>
            <p:ph idx="1" type="subTitle"/>
          </p:nvPr>
        </p:nvSpPr>
        <p:spPr>
          <a:xfrm>
            <a:off x="311700" y="2659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Does every company require the cloud?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4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Will</a:t>
            </a: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every company require the cloud?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4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Will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every company require the cloud?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believes that almost every company can benefit from their data.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Understanding your data, such as sales, products, and customers can become a defining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competitive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factor in the future!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5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While at first glance a company may not seem data-centric, as we think deeper about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competitive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advantages, data and software become key components of strategy.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5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this section of the course we’ll help you understand Cloud Computing, the Google Cloud Platform Infrastructure, and why you would want to choose Google Cloud Platform.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Note, we won’t need to log on to GCP yet, that will arrive in the next section!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dog walking company may seem simple at first, but there are many data points to consider!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5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p52"/>
          <p:cNvPicPr preferRelativeResize="0"/>
          <p:nvPr/>
        </p:nvPicPr>
        <p:blipFill rotWithShape="1">
          <a:blip r:embed="rId5">
            <a:alphaModFix/>
          </a:blip>
          <a:srcRect b="10908" l="17355" r="0" t="7318"/>
          <a:stretch/>
        </p:blipFill>
        <p:spPr>
          <a:xfrm>
            <a:off x="3089050" y="2953025"/>
            <a:ext cx="2965900" cy="20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Dog walkers, routes, schedule matching, marketplace balancing are just a few data factors to consider as the company grows.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5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53"/>
          <p:cNvPicPr preferRelativeResize="0"/>
          <p:nvPr/>
        </p:nvPicPr>
        <p:blipFill rotWithShape="1">
          <a:blip r:embed="rId5">
            <a:alphaModFix/>
          </a:blip>
          <a:srcRect b="10908" l="17355" r="0" t="7318"/>
          <a:stretch/>
        </p:blipFill>
        <p:spPr>
          <a:xfrm>
            <a:off x="3089050" y="2953025"/>
            <a:ext cx="2965900" cy="20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Clearly the better a company can manage and utilize their data, the better they can service their customers.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5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54"/>
          <p:cNvPicPr preferRelativeResize="0"/>
          <p:nvPr/>
        </p:nvPicPr>
        <p:blipFill rotWithShape="1">
          <a:blip r:embed="rId5">
            <a:alphaModFix/>
          </a:blip>
          <a:srcRect b="10908" l="17355" r="0" t="7318"/>
          <a:stretch/>
        </p:blipFill>
        <p:spPr>
          <a:xfrm>
            <a:off x="3089050" y="2953025"/>
            <a:ext cx="2965900" cy="20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know Google Cloud Platform has a variety of services and products, but what </a:t>
            </a:r>
            <a:r>
              <a:rPr b="1"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Cloud Platform in the real physical world?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are the computers and how is the network connected through infrastructure?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5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First, we need to think about what a cloud platform is from a first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standpoint.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Its essentially a connection from your computer to one of Google’s computers.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5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First, we need to think about what a cloud platform is from a first principles standpoint.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Its essentially a connection from your computer to one of Google’s computers.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do we connect computers through the entire world?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5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a 2006 hearing on net neutrality, Senator Ted Stevens famously remarked that the internet was -</a:t>
            </a: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“It's a series of tubes.”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5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8" name="Google Shape;42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0175" y="2648275"/>
            <a:ext cx="1870350" cy="23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While Senator Stevens (born in 1923) is not really correct in his statement, it does make one wonder, what is the internet?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5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7" name="Google Shape;43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0175" y="2648275"/>
            <a:ext cx="1870350" cy="23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do we connect computers across countries and oceans?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know the internet existed before satellite based internet technology, so how are all of these computers connected and how can we connect to the Google Cloud platform?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6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can think of the internet as a simple connection between two computers, often physically connected through a complex series of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fiber optic cables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6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Section Overview: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Cloud Computing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Cloud Infrastructure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Cloud Network Basics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Choose Google Cloud?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iber optic cables use a cabling made of glass or plastic to send pulses of light across a distance.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6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" name="Google Shape;46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4000" y="2685100"/>
            <a:ext cx="41910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think of the light “bouncing” around the cable as its reflected internally until it comes out the other side.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6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4000" y="2685100"/>
            <a:ext cx="41910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think of the light “bouncing” around the cable as its reflected internally until it comes out the other side.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6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0" name="Google Shape;480;p64"/>
          <p:cNvPicPr preferRelativeResize="0"/>
          <p:nvPr/>
        </p:nvPicPr>
        <p:blipFill rotWithShape="1">
          <a:blip r:embed="rId5">
            <a:alphaModFix/>
          </a:blip>
          <a:srcRect b="33257" l="0" r="0" t="16412"/>
          <a:stretch/>
        </p:blipFill>
        <p:spPr>
          <a:xfrm>
            <a:off x="2678025" y="2685100"/>
            <a:ext cx="4108475" cy="20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can then time theses pulses to send information in binary terms (0 or 1, No Light or Light). 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6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p65"/>
          <p:cNvPicPr preferRelativeResize="0"/>
          <p:nvPr/>
        </p:nvPicPr>
        <p:blipFill rotWithShape="1">
          <a:blip r:embed="rId5">
            <a:alphaModFix/>
          </a:blip>
          <a:srcRect b="33257" l="0" r="0" t="16412"/>
          <a:stretch/>
        </p:blipFill>
        <p:spPr>
          <a:xfrm>
            <a:off x="2678025" y="2685100"/>
            <a:ext cx="4108475" cy="20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You’ve probably even had a chance to play with optical fiber in some toys!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6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8" name="Google Shape;49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238" y="2228619"/>
            <a:ext cx="1809525" cy="27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optical fiber itself can be fragile, so if we want to lay across vast distances, we need to wrap it inside a cable: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6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7" name="Google Shape;5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6850" y="2571763"/>
            <a:ext cx="297180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5175" y="2596992"/>
            <a:ext cx="2971800" cy="222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diagram legend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mentions “submarine” communication cable.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6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7" name="Google Shape;51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6850" y="2571763"/>
            <a:ext cx="297180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5175" y="2596992"/>
            <a:ext cx="2971800" cy="222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776" y="1783025"/>
            <a:ext cx="6321600" cy="317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itself lays down cables across oceans!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6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itself lays down cables across countries and oceans!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7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6" name="Google Shape;53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00" y="2218450"/>
            <a:ext cx="8026600" cy="258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1"/>
          <p:cNvSpPr txBox="1"/>
          <p:nvPr>
            <p:ph idx="1" type="subTitle"/>
          </p:nvPr>
        </p:nvSpPr>
        <p:spPr>
          <a:xfrm>
            <a:off x="311700" y="1152475"/>
            <a:ext cx="86841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Note that Google did not invent the concept of subsea cable communication!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7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71"/>
          <p:cNvSpPr txBox="1"/>
          <p:nvPr/>
        </p:nvSpPr>
        <p:spPr>
          <a:xfrm>
            <a:off x="6226100" y="3148900"/>
            <a:ext cx="2048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Eastern Telegraph Company network in 1901.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6" name="Google Shape;5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363" y="2225225"/>
            <a:ext cx="3484725" cy="28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ctrTitle"/>
          </p:nvPr>
        </p:nvSpPr>
        <p:spPr>
          <a:xfrm>
            <a:off x="311700" y="1179800"/>
            <a:ext cx="8520600" cy="17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311700" y="2659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When we want to connect to Google Cloud we follow a specific path protocol for the most efficient routes.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Cloud is divided into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Zones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cloud.google.com/compute/docs/ regions-zones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7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and Zones: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a specific geographical location where you can host your resources.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can have three or more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zones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7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7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and Zones: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example, the </a:t>
            </a:r>
            <a:r>
              <a:rPr lang="en" sz="290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 us-west1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region denotes a region on the west coast of the United States that has three zones: </a:t>
            </a:r>
            <a:r>
              <a:rPr lang="en" sz="290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 us-west1-a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290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us-west1-b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" sz="290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us-west1-c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7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and Zones: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7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9" name="Google Shape;57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50" y="2142925"/>
            <a:ext cx="2283676" cy="207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and Zones: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7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76"/>
          <p:cNvSpPr txBox="1"/>
          <p:nvPr/>
        </p:nvSpPr>
        <p:spPr>
          <a:xfrm>
            <a:off x="782138" y="4176475"/>
            <a:ext cx="96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World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9" name="Google Shape;58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50" y="2142925"/>
            <a:ext cx="2283676" cy="2074138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6"/>
          <p:cNvSpPr/>
          <p:nvPr/>
        </p:nvSpPr>
        <p:spPr>
          <a:xfrm>
            <a:off x="391075" y="2185350"/>
            <a:ext cx="1989300" cy="19893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and Zones: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7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p77"/>
          <p:cNvSpPr txBox="1"/>
          <p:nvPr/>
        </p:nvSpPr>
        <p:spPr>
          <a:xfrm>
            <a:off x="782138" y="4176475"/>
            <a:ext cx="96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World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0" name="Google Shape;60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50" y="2142925"/>
            <a:ext cx="2283676" cy="207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025" y="2073600"/>
            <a:ext cx="2411700" cy="221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06" name="Google Shape;60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and Zones: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7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78"/>
          <p:cNvSpPr txBox="1"/>
          <p:nvPr/>
        </p:nvSpPr>
        <p:spPr>
          <a:xfrm>
            <a:off x="782138" y="4176475"/>
            <a:ext cx="96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World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550" y="2142925"/>
            <a:ext cx="2283676" cy="207413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8"/>
          <p:cNvSpPr/>
          <p:nvPr/>
        </p:nvSpPr>
        <p:spPr>
          <a:xfrm>
            <a:off x="680125" y="2320975"/>
            <a:ext cx="1008900" cy="10089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8"/>
          <p:cNvSpPr/>
          <p:nvPr/>
        </p:nvSpPr>
        <p:spPr>
          <a:xfrm>
            <a:off x="3017450" y="2269350"/>
            <a:ext cx="1607400" cy="16074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78"/>
          <p:cNvCxnSpPr>
            <a:stCxn id="612" idx="0"/>
            <a:endCxn id="613" idx="0"/>
          </p:cNvCxnSpPr>
          <p:nvPr/>
        </p:nvCxnSpPr>
        <p:spPr>
          <a:xfrm flipH="1" rot="10800000">
            <a:off x="1184575" y="2269375"/>
            <a:ext cx="2636700" cy="51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78"/>
          <p:cNvCxnSpPr>
            <a:stCxn id="612" idx="4"/>
            <a:endCxn id="613" idx="4"/>
          </p:cNvCxnSpPr>
          <p:nvPr/>
        </p:nvCxnSpPr>
        <p:spPr>
          <a:xfrm>
            <a:off x="1184575" y="3329875"/>
            <a:ext cx="2636700" cy="546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78"/>
          <p:cNvSpPr txBox="1"/>
          <p:nvPr/>
        </p:nvSpPr>
        <p:spPr>
          <a:xfrm>
            <a:off x="3017450" y="4286400"/>
            <a:ext cx="182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Multi-Region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(North America)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025" y="2073600"/>
            <a:ext cx="2411700" cy="221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2" name="Google Shape;62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and Zones: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7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9"/>
          <p:cNvSpPr txBox="1"/>
          <p:nvPr/>
        </p:nvSpPr>
        <p:spPr>
          <a:xfrm>
            <a:off x="782138" y="4176475"/>
            <a:ext cx="96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World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7" name="Google Shape;627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550" y="2142925"/>
            <a:ext cx="2283676" cy="207413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79"/>
          <p:cNvSpPr txBox="1"/>
          <p:nvPr/>
        </p:nvSpPr>
        <p:spPr>
          <a:xfrm>
            <a:off x="3017450" y="4286400"/>
            <a:ext cx="182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Multi-Region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(North America)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50" y="2255400"/>
            <a:ext cx="1978800" cy="184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4" name="Google Shape;63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025" y="2073600"/>
            <a:ext cx="2411700" cy="221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5" name="Google Shape;63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and Zones: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8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80"/>
          <p:cNvSpPr txBox="1"/>
          <p:nvPr/>
        </p:nvSpPr>
        <p:spPr>
          <a:xfrm>
            <a:off x="782138" y="4176475"/>
            <a:ext cx="96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World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0" name="Google Shape;640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550" y="2142925"/>
            <a:ext cx="2283676" cy="2074138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0"/>
          <p:cNvSpPr/>
          <p:nvPr/>
        </p:nvSpPr>
        <p:spPr>
          <a:xfrm>
            <a:off x="2908700" y="2415000"/>
            <a:ext cx="1036800" cy="10368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80"/>
          <p:cNvCxnSpPr>
            <a:stCxn id="641" idx="0"/>
            <a:endCxn id="643" idx="0"/>
          </p:cNvCxnSpPr>
          <p:nvPr/>
        </p:nvCxnSpPr>
        <p:spPr>
          <a:xfrm flipH="1" rot="10800000">
            <a:off x="3427100" y="2201100"/>
            <a:ext cx="2892900" cy="213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80"/>
          <p:cNvCxnSpPr>
            <a:stCxn id="641" idx="4"/>
          </p:cNvCxnSpPr>
          <p:nvPr/>
        </p:nvCxnSpPr>
        <p:spPr>
          <a:xfrm>
            <a:off x="3427100" y="3451800"/>
            <a:ext cx="2541000" cy="594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80"/>
          <p:cNvSpPr/>
          <p:nvPr/>
        </p:nvSpPr>
        <p:spPr>
          <a:xfrm>
            <a:off x="5341200" y="2201100"/>
            <a:ext cx="1957500" cy="19035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0"/>
          <p:cNvSpPr txBox="1"/>
          <p:nvPr/>
        </p:nvSpPr>
        <p:spPr>
          <a:xfrm>
            <a:off x="5516249" y="4286400"/>
            <a:ext cx="160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Region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us-west1</a:t>
            </a: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80"/>
          <p:cNvSpPr txBox="1"/>
          <p:nvPr/>
        </p:nvSpPr>
        <p:spPr>
          <a:xfrm>
            <a:off x="3017450" y="4286400"/>
            <a:ext cx="182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Multi-Region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(North America)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50" y="2255400"/>
            <a:ext cx="1978800" cy="184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2" name="Google Shape;65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025" y="2073600"/>
            <a:ext cx="2411700" cy="221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3" name="Google Shape;65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and Zones: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8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81"/>
          <p:cNvSpPr txBox="1"/>
          <p:nvPr/>
        </p:nvSpPr>
        <p:spPr>
          <a:xfrm>
            <a:off x="782138" y="4176475"/>
            <a:ext cx="96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World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8" name="Google Shape;658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550" y="2142925"/>
            <a:ext cx="2283676" cy="2074138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1"/>
          <p:cNvSpPr/>
          <p:nvPr/>
        </p:nvSpPr>
        <p:spPr>
          <a:xfrm>
            <a:off x="5341200" y="2201100"/>
            <a:ext cx="1957500" cy="19035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81"/>
          <p:cNvSpPr txBox="1"/>
          <p:nvPr/>
        </p:nvSpPr>
        <p:spPr>
          <a:xfrm>
            <a:off x="5516249" y="4286400"/>
            <a:ext cx="160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Region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(us-west1)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81"/>
          <p:cNvSpPr/>
          <p:nvPr/>
        </p:nvSpPr>
        <p:spPr>
          <a:xfrm>
            <a:off x="7309350" y="2295325"/>
            <a:ext cx="571800" cy="1673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1"/>
          <p:cNvSpPr txBox="1"/>
          <p:nvPr/>
        </p:nvSpPr>
        <p:spPr>
          <a:xfrm>
            <a:off x="7573024" y="4286400"/>
            <a:ext cx="1607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Zones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81"/>
          <p:cNvSpPr txBox="1"/>
          <p:nvPr/>
        </p:nvSpPr>
        <p:spPr>
          <a:xfrm>
            <a:off x="7657424" y="2295325"/>
            <a:ext cx="160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us-west1-a</a:t>
            </a:r>
            <a:endParaRPr b="1" sz="175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81"/>
          <p:cNvSpPr txBox="1"/>
          <p:nvPr/>
        </p:nvSpPr>
        <p:spPr>
          <a:xfrm>
            <a:off x="7657424" y="2904925"/>
            <a:ext cx="160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us-west1-b</a:t>
            </a:r>
            <a:endParaRPr b="1" sz="175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81"/>
          <p:cNvSpPr txBox="1"/>
          <p:nvPr/>
        </p:nvSpPr>
        <p:spPr>
          <a:xfrm>
            <a:off x="7657424" y="3514525"/>
            <a:ext cx="160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us-west1-c</a:t>
            </a:r>
            <a:endParaRPr b="1" sz="175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81"/>
          <p:cNvSpPr txBox="1"/>
          <p:nvPr/>
        </p:nvSpPr>
        <p:spPr>
          <a:xfrm>
            <a:off x="3017450" y="4286400"/>
            <a:ext cx="182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Multi-Region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(North America)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type="ctrTitle"/>
          </p:nvPr>
        </p:nvSpPr>
        <p:spPr>
          <a:xfrm>
            <a:off x="311700" y="1179800"/>
            <a:ext cx="8520600" cy="17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Cloud Computing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311700" y="2659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8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Sometimes users equate a zone as a representation of a single GCP Data Center.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8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026" y="2219625"/>
            <a:ext cx="3264650" cy="21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2"/>
          <p:cNvSpPr txBox="1"/>
          <p:nvPr/>
        </p:nvSpPr>
        <p:spPr>
          <a:xfrm>
            <a:off x="3627649" y="4505750"/>
            <a:ext cx="160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us-west1-a</a:t>
            </a:r>
            <a:endParaRPr b="1" sz="175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 necessarily the case due to a zone not corresponding to a single physical location.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8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5" name="Google Shape;68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026" y="2219625"/>
            <a:ext cx="3264650" cy="21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3"/>
          <p:cNvSpPr txBox="1"/>
          <p:nvPr/>
        </p:nvSpPr>
        <p:spPr>
          <a:xfrm>
            <a:off x="3627649" y="4505750"/>
            <a:ext cx="160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us-west1-a</a:t>
            </a:r>
            <a:endParaRPr b="1" sz="175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83"/>
          <p:cNvSpPr/>
          <p:nvPr/>
        </p:nvSpPr>
        <p:spPr>
          <a:xfrm>
            <a:off x="2862800" y="2219625"/>
            <a:ext cx="3137100" cy="3137100"/>
          </a:xfrm>
          <a:prstGeom prst="mathMultiply">
            <a:avLst>
              <a:gd fmla="val 23520" name="adj1"/>
            </a:avLst>
          </a:prstGeom>
          <a:solidFill>
            <a:srgbClr val="FE0000">
              <a:alpha val="82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50" y="2255400"/>
            <a:ext cx="1978800" cy="184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3" name="Google Shape;69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025" y="2073600"/>
            <a:ext cx="2411700" cy="221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4" name="Google Shape;69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and Zones: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8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8" name="Google Shape;698;p84"/>
          <p:cNvSpPr txBox="1"/>
          <p:nvPr/>
        </p:nvSpPr>
        <p:spPr>
          <a:xfrm>
            <a:off x="782138" y="4176475"/>
            <a:ext cx="96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World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9" name="Google Shape;699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550" y="2142925"/>
            <a:ext cx="2283676" cy="207413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4"/>
          <p:cNvSpPr/>
          <p:nvPr/>
        </p:nvSpPr>
        <p:spPr>
          <a:xfrm>
            <a:off x="5341200" y="2201100"/>
            <a:ext cx="1957500" cy="19035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4"/>
          <p:cNvSpPr txBox="1"/>
          <p:nvPr/>
        </p:nvSpPr>
        <p:spPr>
          <a:xfrm>
            <a:off x="5516249" y="4286400"/>
            <a:ext cx="160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Region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(us-west1)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2" name="Google Shape;702;p84"/>
          <p:cNvSpPr/>
          <p:nvPr/>
        </p:nvSpPr>
        <p:spPr>
          <a:xfrm>
            <a:off x="7309350" y="2295325"/>
            <a:ext cx="571800" cy="1673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4"/>
          <p:cNvSpPr txBox="1"/>
          <p:nvPr/>
        </p:nvSpPr>
        <p:spPr>
          <a:xfrm>
            <a:off x="7573024" y="4286400"/>
            <a:ext cx="1607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Zones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84"/>
          <p:cNvSpPr txBox="1"/>
          <p:nvPr/>
        </p:nvSpPr>
        <p:spPr>
          <a:xfrm>
            <a:off x="7657424" y="2295325"/>
            <a:ext cx="160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us-west1-a</a:t>
            </a:r>
            <a:endParaRPr b="1" sz="175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5" name="Google Shape;705;p84"/>
          <p:cNvSpPr txBox="1"/>
          <p:nvPr/>
        </p:nvSpPr>
        <p:spPr>
          <a:xfrm>
            <a:off x="7657424" y="2904925"/>
            <a:ext cx="160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us-west1-b</a:t>
            </a:r>
            <a:endParaRPr b="1" sz="175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6" name="Google Shape;706;p84"/>
          <p:cNvSpPr txBox="1"/>
          <p:nvPr/>
        </p:nvSpPr>
        <p:spPr>
          <a:xfrm>
            <a:off x="7657424" y="3514525"/>
            <a:ext cx="160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us-west1-c</a:t>
            </a:r>
            <a:endParaRPr b="1" sz="175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84"/>
          <p:cNvSpPr txBox="1"/>
          <p:nvPr/>
        </p:nvSpPr>
        <p:spPr>
          <a:xfrm>
            <a:off x="3017450" y="4286400"/>
            <a:ext cx="182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Multi-Region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(North America)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 zones have very fast connectivity between them, typically less than 5ms for a round trip of a signal.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Zones are single failure domains within a region.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fault tolerance, we can spread applications across multiple zones.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5" name="Google Shape;715;p8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can also run applications across different regions.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GCP customers with a wide international presence will do this to better support their own customers in different countries.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8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Multi-Regions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(e.g. Europe, North America, etc…) are collections of regions.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can store data with GCP storage in a multi-region for redundancy.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are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guaranteed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 be at least 160km apart.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p8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Review: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learned that GCP uses connected Zones within Regions to store data and compute power.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are geographical locations hosting resources with at least three zones.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 Next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We’ll learn about the specific networking path GCP uses to connect users to the cloud!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7" name="Google Shape;747;p8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90"/>
          <p:cNvSpPr txBox="1"/>
          <p:nvPr>
            <p:ph type="ctrTitle"/>
          </p:nvPr>
        </p:nvSpPr>
        <p:spPr>
          <a:xfrm>
            <a:off x="311700" y="1321500"/>
            <a:ext cx="8520600" cy="17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Google Cloud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Network Connections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5" name="Google Shape;755;p90"/>
          <p:cNvSpPr txBox="1"/>
          <p:nvPr>
            <p:ph idx="1" type="subTitle"/>
          </p:nvPr>
        </p:nvSpPr>
        <p:spPr>
          <a:xfrm>
            <a:off x="311700" y="2659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9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9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the previous lecture we discussed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Zones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where Regions are geographically separated areas with at least three zones.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also learned that a lot of the infrastructure behind GCP is delivered by fiber optic cables.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4" name="Google Shape;764;p9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your watching this course, you probably have some general idea of what cloud computing is.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 to continue the course, we should probably take a little bit of time to formally define what cloud computing is…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Quick Review: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Zone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a deployment area for GCP within a Region.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the </a:t>
            </a: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smallest</a:t>
            </a:r>
            <a:r>
              <a:rPr b="1"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entity in the GCP network infrastructure.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9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9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Quick Review: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a geographical area (e.g. US-West, EU-West,etc..) that contains 3 or more zones.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p9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9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Quick Review: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Multi-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are large geographical areas that contain multiple regions.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9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50" y="2255400"/>
            <a:ext cx="1978800" cy="184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4" name="Google Shape;79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025" y="2073600"/>
            <a:ext cx="2411700" cy="221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5" name="Google Shape;79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9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Regions and Zones: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9" name="Google Shape;799;p95"/>
          <p:cNvSpPr txBox="1"/>
          <p:nvPr/>
        </p:nvSpPr>
        <p:spPr>
          <a:xfrm>
            <a:off x="782138" y="4176475"/>
            <a:ext cx="96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World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0" name="Google Shape;800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550" y="2142925"/>
            <a:ext cx="2283676" cy="2074138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95"/>
          <p:cNvSpPr/>
          <p:nvPr/>
        </p:nvSpPr>
        <p:spPr>
          <a:xfrm>
            <a:off x="5341200" y="2201100"/>
            <a:ext cx="1957500" cy="19035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95"/>
          <p:cNvSpPr txBox="1"/>
          <p:nvPr/>
        </p:nvSpPr>
        <p:spPr>
          <a:xfrm>
            <a:off x="5516249" y="4286400"/>
            <a:ext cx="160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Region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(us-west1)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p95"/>
          <p:cNvSpPr/>
          <p:nvPr/>
        </p:nvSpPr>
        <p:spPr>
          <a:xfrm>
            <a:off x="7309350" y="2295325"/>
            <a:ext cx="571800" cy="1673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95"/>
          <p:cNvSpPr txBox="1"/>
          <p:nvPr/>
        </p:nvSpPr>
        <p:spPr>
          <a:xfrm>
            <a:off x="7573024" y="4286400"/>
            <a:ext cx="1607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Zones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95"/>
          <p:cNvSpPr txBox="1"/>
          <p:nvPr/>
        </p:nvSpPr>
        <p:spPr>
          <a:xfrm>
            <a:off x="7657424" y="2295325"/>
            <a:ext cx="160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us-west1-a</a:t>
            </a:r>
            <a:endParaRPr b="1" sz="175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95"/>
          <p:cNvSpPr txBox="1"/>
          <p:nvPr/>
        </p:nvSpPr>
        <p:spPr>
          <a:xfrm>
            <a:off x="7657424" y="2904925"/>
            <a:ext cx="160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us-west1-b</a:t>
            </a:r>
            <a:endParaRPr b="1" sz="175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95"/>
          <p:cNvSpPr txBox="1"/>
          <p:nvPr/>
        </p:nvSpPr>
        <p:spPr>
          <a:xfrm>
            <a:off x="7657424" y="3514525"/>
            <a:ext cx="160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us-west1-c</a:t>
            </a:r>
            <a:endParaRPr b="1" sz="175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5"/>
          <p:cNvSpPr txBox="1"/>
          <p:nvPr/>
        </p:nvSpPr>
        <p:spPr>
          <a:xfrm>
            <a:off x="3017450" y="4286400"/>
            <a:ext cx="182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Multi-Region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(North America)</a:t>
            </a:r>
            <a:endParaRPr b="1" sz="135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we want to connect to GCP, maybe to use a service like BigQuery, are we able to connect directly to the data center?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6" name="Google Shape;816;p9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9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we want to connect to GCP, maybe to use a service like BigQuery, are we able to connect directly to the data center?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b="1"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No,</a:t>
            </a: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as this would require too many direct connections, instead we follow a step by step pathway which is the same no matter where we are located.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4" name="Google Shape;824;p9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776" y="1935425"/>
            <a:ext cx="6321600" cy="317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9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saw a bit of this pathway already!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3" name="Google Shape;833;p9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776" y="1935425"/>
            <a:ext cx="6321600" cy="317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9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discuss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steps in more detail!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9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0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Requests to GCP pass through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Edge Points of Presence (POPs)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can also use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Edge Nodes (Google Global Cache, or GGC).</a:t>
            </a:r>
            <a:endParaRPr b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Quick Note: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You’ll also see Edge Nodes often referred to as a CDN - Content Delivery Network.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0" name="Google Shape;850;p10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0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discuss these Edge POPs and Edge Nodes in more detail and then consider some hypothetical scenarios.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10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Fortunately for us, there is actually an entire government agency to help us out with this!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625" y="3212975"/>
            <a:ext cx="3874750" cy="10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02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Requests to GCP first pass through edge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POP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(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where Google’s network is connected to the rest of the internet via peering.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6" name="Google Shape;866;p102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03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Requests to GCP first pass through edge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POP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(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where Google’s network is connected to the rest of the internet via peering.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Peering: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Can have different meanings depending on the context!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4" name="Google Shape;874;p103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04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Requests to GCP pass through edge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POP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(Point of Presence) where Google’s network is connected to the rest of the internet via peering.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Peering with Internet Service Provider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Agreements with Google and ISPs for connections from client to ISP to GCP.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2" name="Google Shape;882;p104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05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b="1" i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Side notes on peering:</a:t>
            </a:r>
            <a:endParaRPr b="1"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Often two competing ISPs will interconnect for mutual benefit, this can be referred to as peering.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 issue regarding net neutrality was to what degree do ISPs need to allow free peering (e.g. Netflix traffic on Comcast networks).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105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776" y="1935425"/>
            <a:ext cx="6321600" cy="317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06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Point of Presence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106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106"/>
          <p:cNvSpPr/>
          <p:nvPr/>
        </p:nvSpPr>
        <p:spPr>
          <a:xfrm rot="8386383">
            <a:off x="4015888" y="1990805"/>
            <a:ext cx="966218" cy="3048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06"/>
          <p:cNvSpPr/>
          <p:nvPr/>
        </p:nvSpPr>
        <p:spPr>
          <a:xfrm>
            <a:off x="2886075" y="2486025"/>
            <a:ext cx="1247700" cy="29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07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5288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83"/>
              <a:buFont typeface="Montserrat"/>
              <a:buChar char="●"/>
            </a:pPr>
            <a:r>
              <a:rPr lang="en" sz="2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if some content hosted on Google Cloud was very popular in a particular region?</a:t>
            </a:r>
            <a:endParaRPr sz="278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5288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83"/>
              <a:buFont typeface="Montserrat"/>
              <a:buChar char="○"/>
            </a:pPr>
            <a:r>
              <a:rPr lang="en" sz="2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Like a government website, a daily newspaper front page, or even a common Google Search, like a city map.</a:t>
            </a:r>
            <a:endParaRPr sz="278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5288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83"/>
              <a:buFont typeface="Montserrat"/>
              <a:buChar char="○"/>
            </a:pPr>
            <a:r>
              <a:rPr i="1" lang="en" sz="2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Would it still make sense to have to “ping” all the way back to a GCP Zone?</a:t>
            </a:r>
            <a:endParaRPr i="1" sz="278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9" name="Google Shape;909;p107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08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if some content hosted on Google Cloud was very popular in a particular region?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would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 a lot more efficient to create a network of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edge nodes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that cache (save) a copy of that common and static (unchanging) information.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108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9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Google’s network of edge nodes that cache common static information is known as the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Global Cache 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GGC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will also see this referred to as </a:t>
            </a:r>
            <a:r>
              <a:rPr b="1"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Google Content Delivery Network (CDN)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5" name="Google Shape;925;p109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10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many POPs and how many GGC nodes are there?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110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675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8200"/>
            <a:ext cx="2283675" cy="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11"/>
          <p:cNvSpPr txBox="1"/>
          <p:nvPr>
            <p:ph idx="1" type="subTitle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many POPs and how many GGC nodes are there?</a:t>
            </a:r>
            <a:endParaRPr i="1" sz="2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1" name="Google Shape;941;p111"/>
          <p:cNvSpPr txBox="1"/>
          <p:nvPr>
            <p:ph type="ctrTitle"/>
          </p:nvPr>
        </p:nvSpPr>
        <p:spPr>
          <a:xfrm>
            <a:off x="861675" y="157375"/>
            <a:ext cx="77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Google Cloud Associate Cloud Engineer</a:t>
            </a:r>
            <a:endParaRPr b="1" sz="2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2" name="Google Shape;942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675" y="2231050"/>
            <a:ext cx="3199900" cy="23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11"/>
          <p:cNvPicPr preferRelativeResize="0"/>
          <p:nvPr/>
        </p:nvPicPr>
        <p:blipFill rotWithShape="1">
          <a:blip r:embed="rId6">
            <a:alphaModFix/>
          </a:blip>
          <a:srcRect b="0" l="0" r="0" t="3910"/>
          <a:stretch/>
        </p:blipFill>
        <p:spPr>
          <a:xfrm>
            <a:off x="4572000" y="2231050"/>
            <a:ext cx="3199901" cy="23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